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6" r:id="rId1"/>
  </p:sldMasterIdLst>
  <p:notesMasterIdLst>
    <p:notesMasterId r:id="rId16"/>
  </p:notesMasterIdLst>
  <p:handoutMasterIdLst>
    <p:handoutMasterId r:id="rId17"/>
  </p:handoutMasterIdLst>
  <p:sldIdLst>
    <p:sldId id="273" r:id="rId2"/>
    <p:sldId id="276" r:id="rId3"/>
    <p:sldId id="275" r:id="rId4"/>
    <p:sldId id="257" r:id="rId5"/>
    <p:sldId id="277" r:id="rId6"/>
    <p:sldId id="274" r:id="rId7"/>
    <p:sldId id="281" r:id="rId8"/>
    <p:sldId id="282" r:id="rId9"/>
    <p:sldId id="284" r:id="rId10"/>
    <p:sldId id="256" r:id="rId11"/>
    <p:sldId id="272" r:id="rId12"/>
    <p:sldId id="259" r:id="rId13"/>
    <p:sldId id="265" r:id="rId14"/>
    <p:sldId id="280"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378"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B4C11-8A9C-45DD-9EBB-12767EB4BD67}" type="doc">
      <dgm:prSet loTypeId="urn:microsoft.com/office/officeart/2005/8/layout/pyramid1" loCatId="pyramid" qsTypeId="urn:microsoft.com/office/officeart/2005/8/quickstyle/simple1" qsCatId="simple" csTypeId="urn:microsoft.com/office/officeart/2005/8/colors/accent1_2" csCatId="accent1" phldr="1"/>
      <dgm:spPr/>
    </dgm:pt>
    <dgm:pt modelId="{C3254F1E-2001-4220-8BDE-08DF92BFB4F7}">
      <dgm:prSet phldrT="[Text]" custT="1"/>
      <dgm:spPr>
        <a:solidFill>
          <a:schemeClr val="accent4">
            <a:lumMod val="20000"/>
            <a:lumOff val="80000"/>
          </a:schemeClr>
        </a:solidFill>
      </dgm:spPr>
      <dgm:t>
        <a:bodyPr/>
        <a:lstStyle/>
        <a:p>
          <a:endParaRPr lang="en-AU" sz="3600" dirty="0" smtClean="0"/>
        </a:p>
        <a:p>
          <a:r>
            <a:rPr lang="en-AU" sz="3600" dirty="0" smtClean="0"/>
            <a:t>Tier 3</a:t>
          </a:r>
          <a:endParaRPr lang="en-AU" sz="3600" dirty="0"/>
        </a:p>
      </dgm:t>
    </dgm:pt>
    <dgm:pt modelId="{097D7C78-BCF0-499B-8B88-38E8DE42F2B8}" type="parTrans" cxnId="{3BF2B273-0FA1-4B15-87E4-328CCFCF0BF1}">
      <dgm:prSet/>
      <dgm:spPr/>
      <dgm:t>
        <a:bodyPr/>
        <a:lstStyle/>
        <a:p>
          <a:endParaRPr lang="en-AU"/>
        </a:p>
      </dgm:t>
    </dgm:pt>
    <dgm:pt modelId="{717A41BA-8979-445E-8C68-ABDAC1B55712}" type="sibTrans" cxnId="{3BF2B273-0FA1-4B15-87E4-328CCFCF0BF1}">
      <dgm:prSet/>
      <dgm:spPr/>
      <dgm:t>
        <a:bodyPr/>
        <a:lstStyle/>
        <a:p>
          <a:endParaRPr lang="en-AU"/>
        </a:p>
      </dgm:t>
    </dgm:pt>
    <dgm:pt modelId="{DF18308A-9DA9-413E-933C-3E973DD9E168}">
      <dgm:prSet phldrT="[Text]" custT="1"/>
      <dgm:spPr>
        <a:solidFill>
          <a:schemeClr val="accent4">
            <a:lumMod val="40000"/>
            <a:lumOff val="60000"/>
          </a:schemeClr>
        </a:solidFill>
      </dgm:spPr>
      <dgm:t>
        <a:bodyPr/>
        <a:lstStyle/>
        <a:p>
          <a:r>
            <a:rPr lang="en-AU" sz="3600" dirty="0" smtClean="0"/>
            <a:t>Tier 2</a:t>
          </a:r>
          <a:endParaRPr lang="en-AU" sz="3600" dirty="0"/>
        </a:p>
      </dgm:t>
    </dgm:pt>
    <dgm:pt modelId="{CED881C5-1599-479E-B0E7-8279DAADF636}" type="parTrans" cxnId="{003566CE-9493-41DC-ADBF-893F4CAB78D1}">
      <dgm:prSet/>
      <dgm:spPr/>
      <dgm:t>
        <a:bodyPr/>
        <a:lstStyle/>
        <a:p>
          <a:endParaRPr lang="en-AU"/>
        </a:p>
      </dgm:t>
    </dgm:pt>
    <dgm:pt modelId="{D2662582-8446-4FF2-B1F8-2421AF936ED9}" type="sibTrans" cxnId="{003566CE-9493-41DC-ADBF-893F4CAB78D1}">
      <dgm:prSet/>
      <dgm:spPr/>
      <dgm:t>
        <a:bodyPr/>
        <a:lstStyle/>
        <a:p>
          <a:endParaRPr lang="en-AU"/>
        </a:p>
      </dgm:t>
    </dgm:pt>
    <dgm:pt modelId="{711A4025-CA0E-42CA-96D4-937C399EEC92}">
      <dgm:prSet phldrT="[Text]" custT="1"/>
      <dgm:spPr>
        <a:solidFill>
          <a:schemeClr val="accent4">
            <a:lumMod val="75000"/>
          </a:schemeClr>
        </a:solidFill>
      </dgm:spPr>
      <dgm:t>
        <a:bodyPr/>
        <a:lstStyle/>
        <a:p>
          <a:r>
            <a:rPr lang="en-AU" sz="3600" dirty="0" smtClean="0"/>
            <a:t>Tier 1</a:t>
          </a:r>
          <a:endParaRPr lang="en-AU" sz="3600" dirty="0"/>
        </a:p>
      </dgm:t>
    </dgm:pt>
    <dgm:pt modelId="{3185FC22-A69A-42E6-8D05-0682E6886E35}" type="parTrans" cxnId="{9206158A-3134-4BFD-9AAE-DD0A02198359}">
      <dgm:prSet/>
      <dgm:spPr/>
      <dgm:t>
        <a:bodyPr/>
        <a:lstStyle/>
        <a:p>
          <a:endParaRPr lang="en-AU"/>
        </a:p>
      </dgm:t>
    </dgm:pt>
    <dgm:pt modelId="{01666D02-80F1-4EB7-9DDF-AE671627117F}" type="sibTrans" cxnId="{9206158A-3134-4BFD-9AAE-DD0A02198359}">
      <dgm:prSet/>
      <dgm:spPr/>
      <dgm:t>
        <a:bodyPr/>
        <a:lstStyle/>
        <a:p>
          <a:endParaRPr lang="en-AU"/>
        </a:p>
      </dgm:t>
    </dgm:pt>
    <dgm:pt modelId="{E7524EDC-6518-4E48-9293-18603B3F23CE}" type="pres">
      <dgm:prSet presAssocID="{C1EB4C11-8A9C-45DD-9EBB-12767EB4BD67}" presName="Name0" presStyleCnt="0">
        <dgm:presLayoutVars>
          <dgm:dir/>
          <dgm:animLvl val="lvl"/>
          <dgm:resizeHandles val="exact"/>
        </dgm:presLayoutVars>
      </dgm:prSet>
      <dgm:spPr/>
    </dgm:pt>
    <dgm:pt modelId="{53212F0A-D630-487E-85A8-F5D2B5D7E6C7}" type="pres">
      <dgm:prSet presAssocID="{C3254F1E-2001-4220-8BDE-08DF92BFB4F7}" presName="Name8" presStyleCnt="0"/>
      <dgm:spPr/>
    </dgm:pt>
    <dgm:pt modelId="{A976466D-107B-43A5-B41A-812AFD609D6A}" type="pres">
      <dgm:prSet presAssocID="{C3254F1E-2001-4220-8BDE-08DF92BFB4F7}" presName="level" presStyleLbl="node1" presStyleIdx="0" presStyleCnt="3">
        <dgm:presLayoutVars>
          <dgm:chMax val="1"/>
          <dgm:bulletEnabled val="1"/>
        </dgm:presLayoutVars>
      </dgm:prSet>
      <dgm:spPr/>
      <dgm:t>
        <a:bodyPr/>
        <a:lstStyle/>
        <a:p>
          <a:endParaRPr lang="en-AU"/>
        </a:p>
      </dgm:t>
    </dgm:pt>
    <dgm:pt modelId="{B31E169A-2694-4054-9F52-36D9A3C4DB3F}" type="pres">
      <dgm:prSet presAssocID="{C3254F1E-2001-4220-8BDE-08DF92BFB4F7}" presName="levelTx" presStyleLbl="revTx" presStyleIdx="0" presStyleCnt="0">
        <dgm:presLayoutVars>
          <dgm:chMax val="1"/>
          <dgm:bulletEnabled val="1"/>
        </dgm:presLayoutVars>
      </dgm:prSet>
      <dgm:spPr/>
      <dgm:t>
        <a:bodyPr/>
        <a:lstStyle/>
        <a:p>
          <a:endParaRPr lang="en-AU"/>
        </a:p>
      </dgm:t>
    </dgm:pt>
    <dgm:pt modelId="{9B2D6C64-0DE3-4280-8B0A-00C36856529E}" type="pres">
      <dgm:prSet presAssocID="{DF18308A-9DA9-413E-933C-3E973DD9E168}" presName="Name8" presStyleCnt="0"/>
      <dgm:spPr/>
    </dgm:pt>
    <dgm:pt modelId="{B933B225-0F6F-4EDE-89E6-5B5581BE5D67}" type="pres">
      <dgm:prSet presAssocID="{DF18308A-9DA9-413E-933C-3E973DD9E168}" presName="level" presStyleLbl="node1" presStyleIdx="1" presStyleCnt="3" custLinFactNeighborX="0" custLinFactNeighborY="-1746">
        <dgm:presLayoutVars>
          <dgm:chMax val="1"/>
          <dgm:bulletEnabled val="1"/>
        </dgm:presLayoutVars>
      </dgm:prSet>
      <dgm:spPr/>
      <dgm:t>
        <a:bodyPr/>
        <a:lstStyle/>
        <a:p>
          <a:endParaRPr lang="en-AU"/>
        </a:p>
      </dgm:t>
    </dgm:pt>
    <dgm:pt modelId="{D1808E0F-4429-46E5-AE2C-F21A7973713B}" type="pres">
      <dgm:prSet presAssocID="{DF18308A-9DA9-413E-933C-3E973DD9E168}" presName="levelTx" presStyleLbl="revTx" presStyleIdx="0" presStyleCnt="0">
        <dgm:presLayoutVars>
          <dgm:chMax val="1"/>
          <dgm:bulletEnabled val="1"/>
        </dgm:presLayoutVars>
      </dgm:prSet>
      <dgm:spPr/>
      <dgm:t>
        <a:bodyPr/>
        <a:lstStyle/>
        <a:p>
          <a:endParaRPr lang="en-AU"/>
        </a:p>
      </dgm:t>
    </dgm:pt>
    <dgm:pt modelId="{E4EBD308-C821-4E36-868E-7436770A4307}" type="pres">
      <dgm:prSet presAssocID="{711A4025-CA0E-42CA-96D4-937C399EEC92}" presName="Name8" presStyleCnt="0"/>
      <dgm:spPr/>
    </dgm:pt>
    <dgm:pt modelId="{86FFFAD2-F940-4E0E-8E32-1628D956F140}" type="pres">
      <dgm:prSet presAssocID="{711A4025-CA0E-42CA-96D4-937C399EEC92}" presName="level" presStyleLbl="node1" presStyleIdx="2" presStyleCnt="3">
        <dgm:presLayoutVars>
          <dgm:chMax val="1"/>
          <dgm:bulletEnabled val="1"/>
        </dgm:presLayoutVars>
      </dgm:prSet>
      <dgm:spPr/>
      <dgm:t>
        <a:bodyPr/>
        <a:lstStyle/>
        <a:p>
          <a:endParaRPr lang="en-AU"/>
        </a:p>
      </dgm:t>
    </dgm:pt>
    <dgm:pt modelId="{F79248C7-39C5-4E52-BB87-AD637C19A790}" type="pres">
      <dgm:prSet presAssocID="{711A4025-CA0E-42CA-96D4-937C399EEC92}" presName="levelTx" presStyleLbl="revTx" presStyleIdx="0" presStyleCnt="0">
        <dgm:presLayoutVars>
          <dgm:chMax val="1"/>
          <dgm:bulletEnabled val="1"/>
        </dgm:presLayoutVars>
      </dgm:prSet>
      <dgm:spPr/>
      <dgm:t>
        <a:bodyPr/>
        <a:lstStyle/>
        <a:p>
          <a:endParaRPr lang="en-AU"/>
        </a:p>
      </dgm:t>
    </dgm:pt>
  </dgm:ptLst>
  <dgm:cxnLst>
    <dgm:cxn modelId="{EB03BF66-2D24-43F6-8AC6-31C37FA0BE61}" type="presOf" srcId="{DF18308A-9DA9-413E-933C-3E973DD9E168}" destId="{D1808E0F-4429-46E5-AE2C-F21A7973713B}" srcOrd="1" destOrd="0" presId="urn:microsoft.com/office/officeart/2005/8/layout/pyramid1"/>
    <dgm:cxn modelId="{C8C4970A-F8EF-4918-A6DA-D15BFADE9908}" type="presOf" srcId="{C3254F1E-2001-4220-8BDE-08DF92BFB4F7}" destId="{B31E169A-2694-4054-9F52-36D9A3C4DB3F}" srcOrd="1" destOrd="0" presId="urn:microsoft.com/office/officeart/2005/8/layout/pyramid1"/>
    <dgm:cxn modelId="{EDD8647E-86D2-4CFD-B34E-C0A3623264EF}" type="presOf" srcId="{C1EB4C11-8A9C-45DD-9EBB-12767EB4BD67}" destId="{E7524EDC-6518-4E48-9293-18603B3F23CE}" srcOrd="0" destOrd="0" presId="urn:microsoft.com/office/officeart/2005/8/layout/pyramid1"/>
    <dgm:cxn modelId="{58A91AE1-5C74-49DF-8207-888670974113}" type="presOf" srcId="{C3254F1E-2001-4220-8BDE-08DF92BFB4F7}" destId="{A976466D-107B-43A5-B41A-812AFD609D6A}" srcOrd="0" destOrd="0" presId="urn:microsoft.com/office/officeart/2005/8/layout/pyramid1"/>
    <dgm:cxn modelId="{79D0146D-6F29-4062-99CA-6E6E12D11EEE}" type="presOf" srcId="{711A4025-CA0E-42CA-96D4-937C399EEC92}" destId="{86FFFAD2-F940-4E0E-8E32-1628D956F140}" srcOrd="0" destOrd="0" presId="urn:microsoft.com/office/officeart/2005/8/layout/pyramid1"/>
    <dgm:cxn modelId="{AA24AAF8-6074-463F-94A9-95CCC7E13822}" type="presOf" srcId="{DF18308A-9DA9-413E-933C-3E973DD9E168}" destId="{B933B225-0F6F-4EDE-89E6-5B5581BE5D67}" srcOrd="0" destOrd="0" presId="urn:microsoft.com/office/officeart/2005/8/layout/pyramid1"/>
    <dgm:cxn modelId="{9206158A-3134-4BFD-9AAE-DD0A02198359}" srcId="{C1EB4C11-8A9C-45DD-9EBB-12767EB4BD67}" destId="{711A4025-CA0E-42CA-96D4-937C399EEC92}" srcOrd="2" destOrd="0" parTransId="{3185FC22-A69A-42E6-8D05-0682E6886E35}" sibTransId="{01666D02-80F1-4EB7-9DDF-AE671627117F}"/>
    <dgm:cxn modelId="{0DEB25AA-A1C9-4975-A711-547D3829B6F4}" type="presOf" srcId="{711A4025-CA0E-42CA-96D4-937C399EEC92}" destId="{F79248C7-39C5-4E52-BB87-AD637C19A790}" srcOrd="1" destOrd="0" presId="urn:microsoft.com/office/officeart/2005/8/layout/pyramid1"/>
    <dgm:cxn modelId="{3BF2B273-0FA1-4B15-87E4-328CCFCF0BF1}" srcId="{C1EB4C11-8A9C-45DD-9EBB-12767EB4BD67}" destId="{C3254F1E-2001-4220-8BDE-08DF92BFB4F7}" srcOrd="0" destOrd="0" parTransId="{097D7C78-BCF0-499B-8B88-38E8DE42F2B8}" sibTransId="{717A41BA-8979-445E-8C68-ABDAC1B55712}"/>
    <dgm:cxn modelId="{003566CE-9493-41DC-ADBF-893F4CAB78D1}" srcId="{C1EB4C11-8A9C-45DD-9EBB-12767EB4BD67}" destId="{DF18308A-9DA9-413E-933C-3E973DD9E168}" srcOrd="1" destOrd="0" parTransId="{CED881C5-1599-479E-B0E7-8279DAADF636}" sibTransId="{D2662582-8446-4FF2-B1F8-2421AF936ED9}"/>
    <dgm:cxn modelId="{DF4C8846-374D-4C6E-B5B2-F01B90A5FC8D}" type="presParOf" srcId="{E7524EDC-6518-4E48-9293-18603B3F23CE}" destId="{53212F0A-D630-487E-85A8-F5D2B5D7E6C7}" srcOrd="0" destOrd="0" presId="urn:microsoft.com/office/officeart/2005/8/layout/pyramid1"/>
    <dgm:cxn modelId="{BC11943A-D45D-4E18-A461-76DED1D8EECB}" type="presParOf" srcId="{53212F0A-D630-487E-85A8-F5D2B5D7E6C7}" destId="{A976466D-107B-43A5-B41A-812AFD609D6A}" srcOrd="0" destOrd="0" presId="urn:microsoft.com/office/officeart/2005/8/layout/pyramid1"/>
    <dgm:cxn modelId="{D37E0598-AE56-405E-8D82-8CD9CC46F958}" type="presParOf" srcId="{53212F0A-D630-487E-85A8-F5D2B5D7E6C7}" destId="{B31E169A-2694-4054-9F52-36D9A3C4DB3F}" srcOrd="1" destOrd="0" presId="urn:microsoft.com/office/officeart/2005/8/layout/pyramid1"/>
    <dgm:cxn modelId="{4BBBD707-05C8-4FD5-B784-1E2076BCAE9B}" type="presParOf" srcId="{E7524EDC-6518-4E48-9293-18603B3F23CE}" destId="{9B2D6C64-0DE3-4280-8B0A-00C36856529E}" srcOrd="1" destOrd="0" presId="urn:microsoft.com/office/officeart/2005/8/layout/pyramid1"/>
    <dgm:cxn modelId="{AE1BB0DE-4D21-4F2B-B8F1-AAA972E0FDC2}" type="presParOf" srcId="{9B2D6C64-0DE3-4280-8B0A-00C36856529E}" destId="{B933B225-0F6F-4EDE-89E6-5B5581BE5D67}" srcOrd="0" destOrd="0" presId="urn:microsoft.com/office/officeart/2005/8/layout/pyramid1"/>
    <dgm:cxn modelId="{2A025523-BA43-41EC-93A0-F30C9FAA63F6}" type="presParOf" srcId="{9B2D6C64-0DE3-4280-8B0A-00C36856529E}" destId="{D1808E0F-4429-46E5-AE2C-F21A7973713B}" srcOrd="1" destOrd="0" presId="urn:microsoft.com/office/officeart/2005/8/layout/pyramid1"/>
    <dgm:cxn modelId="{A25AF86F-7CAD-4968-A742-9B40CA69AA05}" type="presParOf" srcId="{E7524EDC-6518-4E48-9293-18603B3F23CE}" destId="{E4EBD308-C821-4E36-868E-7436770A4307}" srcOrd="2" destOrd="0" presId="urn:microsoft.com/office/officeart/2005/8/layout/pyramid1"/>
    <dgm:cxn modelId="{3702A13C-B255-41F3-AA22-31CA57E56179}" type="presParOf" srcId="{E4EBD308-C821-4E36-868E-7436770A4307}" destId="{86FFFAD2-F940-4E0E-8E32-1628D956F140}" srcOrd="0" destOrd="0" presId="urn:microsoft.com/office/officeart/2005/8/layout/pyramid1"/>
    <dgm:cxn modelId="{82D079B3-802F-4DE7-9E89-28BB7BFCBFA8}" type="presParOf" srcId="{E4EBD308-C821-4E36-868E-7436770A4307}" destId="{F79248C7-39C5-4E52-BB87-AD637C19A790}"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466D-107B-43A5-B41A-812AFD609D6A}">
      <dsp:nvSpPr>
        <dsp:cNvPr id="0" name=""/>
        <dsp:cNvSpPr/>
      </dsp:nvSpPr>
      <dsp:spPr>
        <a:xfrm>
          <a:off x="2032000" y="0"/>
          <a:ext cx="2032000" cy="1354666"/>
        </a:xfrm>
        <a:prstGeom prst="trapezoid">
          <a:avLst>
            <a:gd name="adj" fmla="val 75000"/>
          </a:avLst>
        </a:prstGeom>
        <a:solidFill>
          <a:schemeClr val="accent4">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dirty="0" smtClean="0"/>
        </a:p>
        <a:p>
          <a:pPr lvl="0" algn="ctr" defTabSz="1600200">
            <a:lnSpc>
              <a:spcPct val="90000"/>
            </a:lnSpc>
            <a:spcBef>
              <a:spcPct val="0"/>
            </a:spcBef>
            <a:spcAft>
              <a:spcPct val="35000"/>
            </a:spcAft>
          </a:pPr>
          <a:r>
            <a:rPr lang="en-AU" sz="3600" kern="1200" dirty="0" smtClean="0"/>
            <a:t>Tier 3</a:t>
          </a:r>
          <a:endParaRPr lang="en-AU" sz="3600" kern="1200" dirty="0"/>
        </a:p>
      </dsp:txBody>
      <dsp:txXfrm>
        <a:off x="2032000" y="0"/>
        <a:ext cx="2032000" cy="1354666"/>
      </dsp:txXfrm>
    </dsp:sp>
    <dsp:sp modelId="{B933B225-0F6F-4EDE-89E6-5B5581BE5D67}">
      <dsp:nvSpPr>
        <dsp:cNvPr id="0" name=""/>
        <dsp:cNvSpPr/>
      </dsp:nvSpPr>
      <dsp:spPr>
        <a:xfrm>
          <a:off x="1015999" y="1331014"/>
          <a:ext cx="4064000" cy="1354666"/>
        </a:xfrm>
        <a:prstGeom prst="trapezoid">
          <a:avLst>
            <a:gd name="adj" fmla="val 75000"/>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Tier 2</a:t>
          </a:r>
          <a:endParaRPr lang="en-AU" sz="3600" kern="1200" dirty="0"/>
        </a:p>
      </dsp:txBody>
      <dsp:txXfrm>
        <a:off x="1727199" y="1331014"/>
        <a:ext cx="2641600" cy="1354666"/>
      </dsp:txXfrm>
    </dsp:sp>
    <dsp:sp modelId="{86FFFAD2-F940-4E0E-8E32-1628D956F140}">
      <dsp:nvSpPr>
        <dsp:cNvPr id="0" name=""/>
        <dsp:cNvSpPr/>
      </dsp:nvSpPr>
      <dsp:spPr>
        <a:xfrm>
          <a:off x="0" y="2709333"/>
          <a:ext cx="6096000" cy="1354666"/>
        </a:xfrm>
        <a:prstGeom prst="trapezoid">
          <a:avLst>
            <a:gd name="adj" fmla="val 75000"/>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Tier 1</a:t>
          </a:r>
          <a:endParaRPr lang="en-AU" sz="3600" kern="1200" dirty="0"/>
        </a:p>
      </dsp:txBody>
      <dsp:txXfrm>
        <a:off x="1066799" y="2709333"/>
        <a:ext cx="39624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59413D-25D3-4574-829A-C406860C3B70}" type="datetimeFigureOut">
              <a:rPr lang="en-AU" smtClean="0"/>
              <a:t>21/02/2022</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944542-304B-46A1-95E0-6BEBEDC24F30}" type="slidenum">
              <a:rPr lang="en-AU" smtClean="0"/>
              <a:t>‹#›</a:t>
            </a:fld>
            <a:endParaRPr lang="en-AU"/>
          </a:p>
        </p:txBody>
      </p:sp>
    </p:spTree>
    <p:extLst>
      <p:ext uri="{BB962C8B-B14F-4D97-AF65-F5344CB8AC3E}">
        <p14:creationId xmlns:p14="http://schemas.microsoft.com/office/powerpoint/2010/main" val="2027562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F7C192C-74FE-4911-A4B6-6F8C45180A8F}" type="datetimeFigureOut">
              <a:rPr lang="en-AU" smtClean="0"/>
              <a:t>21/02/2022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C98BBF-72EE-4B9D-B82B-4734521037E1}" type="slidenum">
              <a:rPr lang="en-AU" smtClean="0"/>
              <a:t>‹#›</a:t>
            </a:fld>
            <a:endParaRPr lang="en-AU"/>
          </a:p>
        </p:txBody>
      </p:sp>
    </p:spTree>
    <p:extLst>
      <p:ext uri="{BB962C8B-B14F-4D97-AF65-F5344CB8AC3E}">
        <p14:creationId xmlns:p14="http://schemas.microsoft.com/office/powerpoint/2010/main" val="123735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075">
              <a:defRPr/>
            </a:pPr>
            <a:r>
              <a:rPr lang="en-AU" dirty="0" smtClean="0"/>
              <a:t>RTI uses a 3-tiered prevention model in which students receive increasingly intense interventions based on need, which is identified by assessment data.</a:t>
            </a:r>
          </a:p>
          <a:p>
            <a:pPr defTabSz="915075">
              <a:defRPr/>
            </a:pPr>
            <a:endParaRPr lang="en-AU" dirty="0" smtClean="0"/>
          </a:p>
          <a:p>
            <a:pPr defTabSz="915075">
              <a:defRPr/>
            </a:pPr>
            <a:r>
              <a:rPr lang="en-AU" b="1" dirty="0" smtClean="0"/>
              <a:t>Tier</a:t>
            </a:r>
            <a:r>
              <a:rPr lang="en-AU" b="1" baseline="0" dirty="0" smtClean="0"/>
              <a:t> I: Explicit Direct Instruction in all classrooms.  </a:t>
            </a:r>
            <a:r>
              <a:rPr lang="en-AU" baseline="0" dirty="0" smtClean="0"/>
              <a:t>This instructional practice is our signature pedagogy.  It is an evidence-based practice that comprises daily review, lesson design and delivery that promotes academic engagement, makes students accountable for their learning, and moves learning into long-term memory.  Key components include clear learning intentions, success criteria, checking for understanding and guided and independent practise in a structured format.</a:t>
            </a:r>
            <a:endParaRPr lang="en-AU" dirty="0" smtClean="0"/>
          </a:p>
          <a:p>
            <a:pPr defTabSz="915075">
              <a:defRPr/>
            </a:pPr>
            <a:r>
              <a:rPr lang="en-AU" b="1" dirty="0" smtClean="0"/>
              <a:t>Tier II: Direct Instruction. </a:t>
            </a:r>
            <a:r>
              <a:rPr lang="en-AU" b="0" dirty="0" smtClean="0"/>
              <a:t>Connecting Maths Concepts (2 levels)  and Corrective Reading Decoding (3 levels).</a:t>
            </a:r>
            <a:r>
              <a:rPr lang="en-AU" b="0" baseline="0" dirty="0" smtClean="0"/>
              <a:t>  2019: Essentials for Writing.  Parents are notified if their child is in this program.</a:t>
            </a:r>
          </a:p>
          <a:p>
            <a:pPr defTabSz="915075">
              <a:defRPr/>
            </a:pPr>
            <a:r>
              <a:rPr lang="en-AU" b="0" dirty="0" smtClean="0"/>
              <a:t>Evidence-based pedagogy supported by extensive research.</a:t>
            </a:r>
          </a:p>
          <a:p>
            <a:pPr defTabSz="915075">
              <a:defRPr/>
            </a:pPr>
            <a:r>
              <a:rPr lang="en-AU" b="0" dirty="0" smtClean="0"/>
              <a:t>Placement testing.</a:t>
            </a:r>
          </a:p>
          <a:p>
            <a:pPr defTabSz="915075">
              <a:defRPr/>
            </a:pPr>
            <a:r>
              <a:rPr lang="en-AU" b="0" dirty="0" smtClean="0"/>
              <a:t>Scripted lessons with in-built assessment and mastery criterion.</a:t>
            </a:r>
          </a:p>
          <a:p>
            <a:pPr defTabSz="915075">
              <a:defRPr/>
            </a:pPr>
            <a:r>
              <a:rPr lang="en-AU" b="0" dirty="0" smtClean="0"/>
              <a:t>Direct teaching.  Skills and strategies presented explicitly.  </a:t>
            </a:r>
          </a:p>
          <a:p>
            <a:pPr defTabSz="915075">
              <a:defRPr/>
            </a:pPr>
            <a:r>
              <a:rPr lang="en-AU" b="0" dirty="0" smtClean="0"/>
              <a:t>Teacher modelling and demonstration.</a:t>
            </a:r>
          </a:p>
          <a:p>
            <a:pPr defTabSz="915075">
              <a:defRPr/>
            </a:pPr>
            <a:r>
              <a:rPr lang="en-AU" b="0" dirty="0" smtClean="0"/>
              <a:t>Guided and independent practice and application with corrective feedback.</a:t>
            </a:r>
          </a:p>
          <a:p>
            <a:pPr defTabSz="915075">
              <a:defRPr/>
            </a:pPr>
            <a:r>
              <a:rPr lang="en-AU" b="0" dirty="0" smtClean="0"/>
              <a:t>Brief, frequent practise to ensure mastery of each process or skill.</a:t>
            </a:r>
          </a:p>
          <a:p>
            <a:pPr defTabSz="915075">
              <a:defRPr/>
            </a:pPr>
            <a:r>
              <a:rPr lang="en-AU" b="0" dirty="0" smtClean="0"/>
              <a:t>Material is organised to provide cumulative review of skills.</a:t>
            </a:r>
          </a:p>
          <a:p>
            <a:pPr defTabSz="915075">
              <a:defRPr/>
            </a:pPr>
            <a:r>
              <a:rPr lang="en-AU" b="0" dirty="0" smtClean="0"/>
              <a:t>The amount of new information is controlled and connected to prior learning.</a:t>
            </a:r>
          </a:p>
          <a:p>
            <a:pPr defTabSz="915075">
              <a:defRPr/>
            </a:pPr>
            <a:r>
              <a:rPr lang="en-AU" b="1" dirty="0" smtClean="0"/>
              <a:t>Tier III: Before-school Intensive Program</a:t>
            </a:r>
          </a:p>
          <a:p>
            <a:pPr defTabSz="915075">
              <a:defRPr/>
            </a:pPr>
            <a:r>
              <a:rPr lang="en-AU" b="0" dirty="0" smtClean="0"/>
              <a:t>Students who are already in TIER II Direct Instruction program.</a:t>
            </a:r>
          </a:p>
          <a:p>
            <a:pPr defTabSz="915075">
              <a:defRPr/>
            </a:pPr>
            <a:r>
              <a:rPr lang="en-AU" b="0" dirty="0" smtClean="0"/>
              <a:t>Identified through DI assessment combined with teacher professional judgement.</a:t>
            </a:r>
          </a:p>
          <a:p>
            <a:pPr defTabSz="915075">
              <a:defRPr/>
            </a:pPr>
            <a:r>
              <a:rPr lang="en-AU" b="0" dirty="0" smtClean="0"/>
              <a:t>Capacity of student and family to commit to the program is critical.</a:t>
            </a:r>
          </a:p>
          <a:p>
            <a:pPr defTabSz="915075">
              <a:defRPr/>
            </a:pPr>
            <a:r>
              <a:rPr lang="en-AU" b="0" dirty="0" smtClean="0"/>
              <a:t>10 week commitment (whole term), Thursday mornings 8am to 8.30am.</a:t>
            </a:r>
          </a:p>
          <a:p>
            <a:pPr defTabSz="915075">
              <a:defRPr/>
            </a:pPr>
            <a:r>
              <a:rPr lang="en-AU" b="0" dirty="0" smtClean="0"/>
              <a:t>Invitation by letter, parent consent is required.</a:t>
            </a:r>
          </a:p>
          <a:p>
            <a:pPr defTabSz="915075">
              <a:defRPr/>
            </a:pPr>
            <a:r>
              <a:rPr lang="en-AU" b="0" dirty="0" smtClean="0"/>
              <a:t>Intensive skill remediation and repeated practise. </a:t>
            </a:r>
          </a:p>
          <a:p>
            <a:pPr defTabSz="915075">
              <a:defRPr/>
            </a:pPr>
            <a:r>
              <a:rPr lang="en-AU" b="0" dirty="0" smtClean="0"/>
              <a:t>Parents invited to “graduation”.</a:t>
            </a:r>
          </a:p>
          <a:p>
            <a:pPr defTabSz="915075">
              <a:defRPr/>
            </a:pPr>
            <a:endParaRPr lang="en-AU" b="1" dirty="0" smtClean="0"/>
          </a:p>
          <a:p>
            <a:pPr defTabSz="915075">
              <a:defRPr/>
            </a:pPr>
            <a:r>
              <a:rPr lang="en-AU" b="1" dirty="0" smtClean="0"/>
              <a:t>Other</a:t>
            </a:r>
            <a:r>
              <a:rPr lang="en-AU" b="1" baseline="0" dirty="0" smtClean="0"/>
              <a:t> Notes:</a:t>
            </a:r>
            <a:endParaRPr lang="en-AU" dirty="0" smtClean="0"/>
          </a:p>
          <a:p>
            <a:pPr defTabSz="915075">
              <a:defRPr/>
            </a:pPr>
            <a:endParaRPr lang="en-AU" dirty="0" smtClean="0"/>
          </a:p>
          <a:p>
            <a:r>
              <a:rPr lang="en-AU" dirty="0"/>
              <a:t>All students receive a primary level of prevention through the teaching of a research-based core pedagogy in the general education classroom. If the primary level of prevention (commonly referred to as Tier I) is effective, the majority of students will be able to maintain appropriate progress and meet academic benchmarks with little to no additional support.  </a:t>
            </a:r>
            <a:r>
              <a:rPr lang="en-AU" b="1" dirty="0"/>
              <a:t>This is our guaranteed pedagogy that will occur in all classrooms</a:t>
            </a:r>
            <a:r>
              <a:rPr lang="en-AU" dirty="0"/>
              <a:t>. </a:t>
            </a:r>
          </a:p>
          <a:p>
            <a:r>
              <a:rPr lang="en-AU" dirty="0"/>
              <a:t>However, it is likely that a percentage of students will require a more intense level of instruction, or a secondary intervention, often labelled Tier II. In Tier II, students who require additional support receive instruction in addition to that offered in Tier I. It is important to note that Tier II supplements Tier I; it does not replace Tier I instruction for students who require more intense interventions.  </a:t>
            </a:r>
            <a:r>
              <a:rPr lang="en-AU" b="1" dirty="0"/>
              <a:t>This will occur in classrooms where students with similar learning needs are grouped together to optimise academic engaged time.  These students may also be invited to attend before-school learning Academies.</a:t>
            </a:r>
          </a:p>
          <a:p>
            <a:r>
              <a:rPr lang="en-AU" dirty="0"/>
              <a:t>A smaller percentage of students may require an even more intense level of intervention than that offered in Tier II. This tertiary level of prevention, or Tier III, provides more intense support for these students. Instruction may be intensified in terms of content, group size, and duration. Students in Tier III are not able to progress in Tier I and Tier II without additional support</a:t>
            </a:r>
            <a:r>
              <a:rPr lang="en-AU" b="1" dirty="0"/>
              <a:t>.  These students will be divided into smaller sub-groups for more intensive teaching support.  They will be invited to attend before-school learning academies.  Commitment from the student and the family is critical.</a:t>
            </a:r>
          </a:p>
          <a:p>
            <a:pPr defTabSz="915075">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4ADE665A-462F-4DAC-86D2-13A7E11FDEDB}" type="slidenum">
              <a:rPr lang="en-AU" smtClean="0"/>
              <a:t>2</a:t>
            </a:fld>
            <a:endParaRPr lang="en-AU"/>
          </a:p>
        </p:txBody>
      </p:sp>
    </p:spTree>
    <p:extLst>
      <p:ext uri="{BB962C8B-B14F-4D97-AF65-F5344CB8AC3E}">
        <p14:creationId xmlns:p14="http://schemas.microsoft.com/office/powerpoint/2010/main" val="2077676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605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794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083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2/21/2022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878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2/21/2022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1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1352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809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621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2/21/2022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0911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665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443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2/21/2022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13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862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039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350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26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802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018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2/21/2022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6954452"/>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2258526"/>
          </a:xfrm>
        </p:spPr>
        <p:txBody>
          <a:bodyPr/>
          <a:lstStyle/>
          <a:p>
            <a:r>
              <a:rPr lang="en-AU" dirty="0" smtClean="0"/>
              <a:t>Direct Instruction &amp;</a:t>
            </a:r>
            <a:br>
              <a:rPr lang="en-AU" dirty="0" smtClean="0"/>
            </a:br>
            <a:r>
              <a:rPr lang="en-AU" dirty="0" smtClean="0"/>
              <a:t>RTI Programs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029" y="4798359"/>
            <a:ext cx="3774230" cy="1523757"/>
          </a:xfrm>
          <a:prstGeom prst="rect">
            <a:avLst/>
          </a:prstGeom>
        </p:spPr>
      </p:pic>
    </p:spTree>
    <p:extLst>
      <p:ext uri="{BB962C8B-B14F-4D97-AF65-F5344CB8AC3E}">
        <p14:creationId xmlns:p14="http://schemas.microsoft.com/office/powerpoint/2010/main" val="3123881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65A2-0F7D-41CD-AB60-25A38A9D9654}"/>
              </a:ext>
            </a:extLst>
          </p:cNvPr>
          <p:cNvSpPr>
            <a:spLocks noGrp="1"/>
          </p:cNvSpPr>
          <p:nvPr>
            <p:ph type="ctrTitle"/>
          </p:nvPr>
        </p:nvSpPr>
        <p:spPr/>
        <p:txBody>
          <a:bodyPr/>
          <a:lstStyle/>
          <a:p>
            <a:r>
              <a:rPr lang="en-AU" dirty="0"/>
              <a:t>mathematics</a:t>
            </a:r>
          </a:p>
        </p:txBody>
      </p:sp>
      <p:sp>
        <p:nvSpPr>
          <p:cNvPr id="3" name="Subtitle 2">
            <a:extLst>
              <a:ext uri="{FF2B5EF4-FFF2-40B4-BE49-F238E27FC236}">
                <a16:creationId xmlns:a16="http://schemas.microsoft.com/office/drawing/2014/main" id="{DD936426-A056-4406-A720-1E6CC705C0C0}"/>
              </a:ext>
            </a:extLst>
          </p:cNvPr>
          <p:cNvSpPr>
            <a:spLocks noGrp="1"/>
          </p:cNvSpPr>
          <p:nvPr>
            <p:ph type="subTitle" idx="1"/>
          </p:nvPr>
        </p:nvSpPr>
        <p:spPr/>
        <p:txBody>
          <a:bodyPr/>
          <a:lstStyle/>
          <a:p>
            <a:r>
              <a:rPr lang="en-AU" dirty="0"/>
              <a:t>pathways</a:t>
            </a:r>
          </a:p>
        </p:txBody>
      </p:sp>
    </p:spTree>
    <p:extLst>
      <p:ext uri="{BB962C8B-B14F-4D97-AF65-F5344CB8AC3E}">
        <p14:creationId xmlns:p14="http://schemas.microsoft.com/office/powerpoint/2010/main" val="19864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Direct Instruction</a:t>
            </a:r>
            <a:endParaRPr lang="en-AU" dirty="0"/>
          </a:p>
        </p:txBody>
      </p:sp>
      <p:sp>
        <p:nvSpPr>
          <p:cNvPr id="3" name="Content Placeholder 2"/>
          <p:cNvSpPr>
            <a:spLocks noGrp="1"/>
          </p:cNvSpPr>
          <p:nvPr>
            <p:ph sz="quarter" idx="13"/>
          </p:nvPr>
        </p:nvSpPr>
        <p:spPr/>
        <p:txBody>
          <a:bodyPr>
            <a:normAutofit/>
          </a:bodyPr>
          <a:lstStyle/>
          <a:p>
            <a:r>
              <a:rPr lang="en-AU" dirty="0" smtClean="0"/>
              <a:t>Students were identified as having limited performance in the area of numeracy on the various metrics, including NAPLAN results</a:t>
            </a:r>
            <a:r>
              <a:rPr lang="en-AU" dirty="0" smtClean="0"/>
              <a:t>. Some students are further behind their expected grade level standard, but all students identified would benefit from embedding core maths skills. </a:t>
            </a:r>
            <a:endParaRPr lang="en-AU" dirty="0" smtClean="0"/>
          </a:p>
          <a:p>
            <a:r>
              <a:rPr lang="en-AU" dirty="0" smtClean="0"/>
              <a:t>The course requires students to constantly drill core number skills, which form the foundation for their understanding of basic numeracy skills and concepts. </a:t>
            </a:r>
            <a:r>
              <a:rPr lang="en-AU" dirty="0" smtClean="0"/>
              <a:t> </a:t>
            </a:r>
            <a:endParaRPr lang="en-AU" dirty="0" smtClean="0"/>
          </a:p>
          <a:p>
            <a:r>
              <a:rPr lang="en-AU" dirty="0" smtClean="0"/>
              <a:t>It is intended that through the DI and Intensive classes, that students will gain greater mastery of their numeracy skills. </a:t>
            </a:r>
          </a:p>
          <a:p>
            <a:pPr marL="0" indent="0">
              <a:buNone/>
            </a:pPr>
            <a:endParaRPr lang="en-AU" dirty="0"/>
          </a:p>
        </p:txBody>
      </p:sp>
    </p:spTree>
    <p:extLst>
      <p:ext uri="{BB962C8B-B14F-4D97-AF65-F5344CB8AC3E}">
        <p14:creationId xmlns:p14="http://schemas.microsoft.com/office/powerpoint/2010/main" val="1383172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69E8-855D-414A-909C-FE408DD1A938}"/>
              </a:ext>
            </a:extLst>
          </p:cNvPr>
          <p:cNvSpPr>
            <a:spLocks noGrp="1"/>
          </p:cNvSpPr>
          <p:nvPr>
            <p:ph type="title"/>
          </p:nvPr>
        </p:nvSpPr>
        <p:spPr>
          <a:xfrm>
            <a:off x="913148" y="221345"/>
            <a:ext cx="10364451" cy="725374"/>
          </a:xfrm>
        </p:spPr>
        <p:txBody>
          <a:bodyPr>
            <a:normAutofit/>
          </a:bodyPr>
          <a:lstStyle/>
          <a:p>
            <a:r>
              <a:rPr lang="en-AU" dirty="0"/>
              <a:t>Year </a:t>
            </a:r>
            <a:r>
              <a:rPr lang="en-AU" dirty="0" smtClean="0"/>
              <a:t>7 </a:t>
            </a:r>
            <a:r>
              <a:rPr lang="en-AU" dirty="0"/>
              <a:t>PAT</a:t>
            </a:r>
          </a:p>
        </p:txBody>
      </p:sp>
      <p:sp>
        <p:nvSpPr>
          <p:cNvPr id="3" name="Content Placeholder 2">
            <a:extLst>
              <a:ext uri="{FF2B5EF4-FFF2-40B4-BE49-F238E27FC236}">
                <a16:creationId xmlns:a16="http://schemas.microsoft.com/office/drawing/2014/main" id="{F6B433F8-6EF6-424F-931E-4F1F45FA7C50}"/>
              </a:ext>
            </a:extLst>
          </p:cNvPr>
          <p:cNvSpPr>
            <a:spLocks noGrp="1"/>
          </p:cNvSpPr>
          <p:nvPr>
            <p:ph sz="quarter" idx="13"/>
          </p:nvPr>
        </p:nvSpPr>
        <p:spPr>
          <a:xfrm>
            <a:off x="913148" y="946719"/>
            <a:ext cx="10363826" cy="480299"/>
          </a:xfrm>
        </p:spPr>
        <p:txBody>
          <a:bodyPr>
            <a:normAutofit fontScale="77500" lnSpcReduction="20000"/>
          </a:bodyPr>
          <a:lstStyle/>
          <a:p>
            <a:r>
              <a:rPr lang="en-AU" cap="none" dirty="0"/>
              <a:t>Taken from PAT test </a:t>
            </a:r>
            <a:r>
              <a:rPr lang="en-AU" cap="none" dirty="0" smtClean="0"/>
              <a:t>7 </a:t>
            </a:r>
            <a:r>
              <a:rPr lang="en-AU" cap="none" dirty="0"/>
              <a:t>taken predominantly by year </a:t>
            </a:r>
            <a:r>
              <a:rPr lang="en-AU" cap="none" dirty="0" smtClean="0"/>
              <a:t>7 </a:t>
            </a:r>
            <a:r>
              <a:rPr lang="en-AU" cap="none" dirty="0" smtClean="0"/>
              <a:t>students, showing expected mastery of basic number skills and reading capacity. </a:t>
            </a:r>
            <a:endParaRPr lang="en-AU" cap="none" dirty="0"/>
          </a:p>
        </p:txBody>
      </p:sp>
      <p:pic>
        <p:nvPicPr>
          <p:cNvPr id="4" name="Picture 3"/>
          <p:cNvPicPr>
            <a:picLocks noChangeAspect="1"/>
          </p:cNvPicPr>
          <p:nvPr/>
        </p:nvPicPr>
        <p:blipFill>
          <a:blip r:embed="rId2"/>
          <a:stretch>
            <a:fillRect/>
          </a:stretch>
        </p:blipFill>
        <p:spPr>
          <a:xfrm>
            <a:off x="718965" y="1903614"/>
            <a:ext cx="3490658" cy="3779693"/>
          </a:xfrm>
          <a:prstGeom prst="rect">
            <a:avLst/>
          </a:prstGeom>
        </p:spPr>
      </p:pic>
      <p:pic>
        <p:nvPicPr>
          <p:cNvPr id="5" name="Picture 4"/>
          <p:cNvPicPr>
            <a:picLocks noChangeAspect="1"/>
          </p:cNvPicPr>
          <p:nvPr/>
        </p:nvPicPr>
        <p:blipFill>
          <a:blip r:embed="rId3"/>
          <a:stretch>
            <a:fillRect/>
          </a:stretch>
        </p:blipFill>
        <p:spPr>
          <a:xfrm>
            <a:off x="4308071" y="1903614"/>
            <a:ext cx="2362200" cy="2047875"/>
          </a:xfrm>
          <a:prstGeom prst="rect">
            <a:avLst/>
          </a:prstGeom>
        </p:spPr>
      </p:pic>
      <p:pic>
        <p:nvPicPr>
          <p:cNvPr id="7" name="Picture 6"/>
          <p:cNvPicPr>
            <a:picLocks noChangeAspect="1"/>
          </p:cNvPicPr>
          <p:nvPr/>
        </p:nvPicPr>
        <p:blipFill>
          <a:blip r:embed="rId4"/>
          <a:stretch>
            <a:fillRect/>
          </a:stretch>
        </p:blipFill>
        <p:spPr>
          <a:xfrm>
            <a:off x="4302529" y="4158269"/>
            <a:ext cx="5057775" cy="819150"/>
          </a:xfrm>
          <a:prstGeom prst="rect">
            <a:avLst/>
          </a:prstGeom>
        </p:spPr>
      </p:pic>
    </p:spTree>
    <p:extLst>
      <p:ext uri="{BB962C8B-B14F-4D97-AF65-F5344CB8AC3E}">
        <p14:creationId xmlns:p14="http://schemas.microsoft.com/office/powerpoint/2010/main" val="300188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E2E0-E9E5-454A-AF9C-7802C45D75D3}"/>
              </a:ext>
            </a:extLst>
          </p:cNvPr>
          <p:cNvSpPr>
            <a:spLocks noGrp="1"/>
          </p:cNvSpPr>
          <p:nvPr>
            <p:ph type="title"/>
          </p:nvPr>
        </p:nvSpPr>
        <p:spPr>
          <a:xfrm>
            <a:off x="913774" y="341182"/>
            <a:ext cx="10364451" cy="559354"/>
          </a:xfrm>
        </p:spPr>
        <p:txBody>
          <a:bodyPr>
            <a:normAutofit fontScale="90000"/>
          </a:bodyPr>
          <a:lstStyle/>
          <a:p>
            <a:r>
              <a:rPr lang="en-AU" dirty="0"/>
              <a:t>Our </a:t>
            </a:r>
            <a:r>
              <a:rPr lang="en-AU" dirty="0" smtClean="0"/>
              <a:t>BROAD pathways</a:t>
            </a:r>
            <a:endParaRPr lang="en-AU" dirty="0"/>
          </a:p>
        </p:txBody>
      </p:sp>
      <p:pic>
        <p:nvPicPr>
          <p:cNvPr id="3" name="Picture 2"/>
          <p:cNvPicPr>
            <a:picLocks noChangeAspect="1"/>
          </p:cNvPicPr>
          <p:nvPr/>
        </p:nvPicPr>
        <p:blipFill>
          <a:blip r:embed="rId2"/>
          <a:stretch>
            <a:fillRect/>
          </a:stretch>
        </p:blipFill>
        <p:spPr>
          <a:xfrm>
            <a:off x="795337" y="952500"/>
            <a:ext cx="10601325" cy="4953000"/>
          </a:xfrm>
          <a:prstGeom prst="rect">
            <a:avLst/>
          </a:prstGeom>
        </p:spPr>
      </p:pic>
    </p:spTree>
    <p:extLst>
      <p:ext uri="{BB962C8B-B14F-4D97-AF65-F5344CB8AC3E}">
        <p14:creationId xmlns:p14="http://schemas.microsoft.com/office/powerpoint/2010/main" val="3354922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0699" y="742858"/>
            <a:ext cx="8610600" cy="1293028"/>
          </a:xfrm>
        </p:spPr>
        <p:txBody>
          <a:bodyPr>
            <a:normAutofit/>
          </a:bodyPr>
          <a:lstStyle/>
          <a:p>
            <a:pPr algn="ctr"/>
            <a:r>
              <a:rPr lang="en-AU" dirty="0" smtClean="0"/>
              <a:t>Questions</a:t>
            </a:r>
            <a:endParaRPr lang="en-AU" dirty="0"/>
          </a:p>
        </p:txBody>
      </p:sp>
      <p:pic>
        <p:nvPicPr>
          <p:cNvPr id="4" name="Content Placeholder 6"/>
          <p:cNvPicPr>
            <a:picLocks noGrp="1" noChangeAspect="1"/>
          </p:cNvPicPr>
          <p:nvPr>
            <p:ph sz="quarter" idx="13"/>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3529827" y="2035887"/>
            <a:ext cx="5628573" cy="3755314"/>
          </a:xfrm>
          <a:prstGeom prst="rect">
            <a:avLst/>
          </a:prstGeom>
          <a:noFill/>
          <a:effectLst>
            <a:outerShdw blurRad="50800" dist="50800" dir="5400000" algn="ctr" rotWithShape="0">
              <a:srgbClr val="F4F7EA"/>
            </a:outerShdw>
            <a:softEdge rad="127000"/>
          </a:effectLst>
        </p:spPr>
      </p:pic>
      <p:sp>
        <p:nvSpPr>
          <p:cNvPr id="3" name="TextBox 2"/>
          <p:cNvSpPr txBox="1"/>
          <p:nvPr/>
        </p:nvSpPr>
        <p:spPr>
          <a:xfrm>
            <a:off x="3867149" y="5800727"/>
            <a:ext cx="6953251" cy="369332"/>
          </a:xfrm>
          <a:prstGeom prst="rect">
            <a:avLst/>
          </a:prstGeom>
          <a:noFill/>
        </p:spPr>
        <p:txBody>
          <a:bodyPr wrap="square" rtlCol="0">
            <a:spAutoFit/>
          </a:bodyPr>
          <a:lstStyle/>
          <a:p>
            <a:r>
              <a:rPr lang="en-AU" dirty="0" smtClean="0"/>
              <a:t>Email – Rachael.Ball@education.wa.edu.au</a:t>
            </a:r>
            <a:endParaRPr lang="en-AU" dirty="0"/>
          </a:p>
        </p:txBody>
      </p:sp>
    </p:spTree>
    <p:extLst>
      <p:ext uri="{BB962C8B-B14F-4D97-AF65-F5344CB8AC3E}">
        <p14:creationId xmlns:p14="http://schemas.microsoft.com/office/powerpoint/2010/main" val="326954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520940" cy="542960"/>
          </a:xfrm>
        </p:spPr>
        <p:txBody>
          <a:bodyPr>
            <a:normAutofit fontScale="90000"/>
          </a:bodyPr>
          <a:lstStyle/>
          <a:p>
            <a:pPr algn="ctr"/>
            <a:r>
              <a:rPr lang="en-AU" dirty="0" smtClean="0"/>
              <a:t>Learning Support at ASC</a:t>
            </a:r>
            <a:endParaRPr lang="en-AU" dirty="0"/>
          </a:p>
        </p:txBody>
      </p:sp>
      <p:sp>
        <p:nvSpPr>
          <p:cNvPr id="3" name="Content Placeholder 2"/>
          <p:cNvSpPr>
            <a:spLocks noGrp="1"/>
          </p:cNvSpPr>
          <p:nvPr>
            <p:ph idx="1"/>
          </p:nvPr>
        </p:nvSpPr>
        <p:spPr>
          <a:xfrm>
            <a:off x="2279576" y="1327098"/>
            <a:ext cx="7520940" cy="3339709"/>
          </a:xfrm>
        </p:spPr>
        <p:txBody>
          <a:bodyPr/>
          <a:lstStyle/>
          <a:p>
            <a:endParaRPr lang="en-AU" dirty="0"/>
          </a:p>
          <a:p>
            <a:r>
              <a:rPr lang="en-AU" dirty="0" smtClean="0"/>
              <a:t> </a:t>
            </a:r>
            <a:endParaRPr lang="en-AU" dirty="0"/>
          </a:p>
          <a:p>
            <a:endParaRPr lang="en-AU" dirty="0"/>
          </a:p>
        </p:txBody>
      </p:sp>
      <p:sp>
        <p:nvSpPr>
          <p:cNvPr id="5" name="Slide Number Placeholder 4"/>
          <p:cNvSpPr>
            <a:spLocks noGrp="1"/>
          </p:cNvSpPr>
          <p:nvPr>
            <p:ph type="sldNum" sz="quarter" idx="12"/>
          </p:nvPr>
        </p:nvSpPr>
        <p:spPr/>
        <p:txBody>
          <a:bodyPr/>
          <a:lstStyle/>
          <a:p>
            <a:fld id="{D497DAEB-3873-4A25-ACE3-E004F4D6E2F5}" type="slidenum">
              <a:rPr lang="en-AU" smtClean="0"/>
              <a:pPr/>
              <a:t>2</a:t>
            </a:fld>
            <a:endParaRPr lang="en-AU"/>
          </a:p>
        </p:txBody>
      </p:sp>
      <p:graphicFrame>
        <p:nvGraphicFramePr>
          <p:cNvPr id="23" name="Diagram 22"/>
          <p:cNvGraphicFramePr/>
          <p:nvPr>
            <p:extLst/>
          </p:nvPr>
        </p:nvGraphicFramePr>
        <p:xfrm>
          <a:off x="2304256" y="24208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6087185" y="2583484"/>
            <a:ext cx="396044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6456041" y="3921336"/>
            <a:ext cx="2700299"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Left Arrow 10"/>
          <p:cNvSpPr/>
          <p:nvPr/>
        </p:nvSpPr>
        <p:spPr>
          <a:xfrm>
            <a:off x="6531162" y="5256205"/>
            <a:ext cx="3021222"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7807996" y="4205524"/>
            <a:ext cx="1656184" cy="369332"/>
          </a:xfrm>
          <a:prstGeom prst="rect">
            <a:avLst/>
          </a:prstGeom>
          <a:noFill/>
        </p:spPr>
        <p:txBody>
          <a:bodyPr wrap="square" rtlCol="0">
            <a:spAutoFit/>
          </a:bodyPr>
          <a:lstStyle/>
          <a:p>
            <a:endParaRPr lang="en-AU" dirty="0"/>
          </a:p>
        </p:txBody>
      </p:sp>
      <p:sp>
        <p:nvSpPr>
          <p:cNvPr id="14" name="TextBox 13"/>
          <p:cNvSpPr txBox="1"/>
          <p:nvPr/>
        </p:nvSpPr>
        <p:spPr>
          <a:xfrm>
            <a:off x="7095111" y="5503587"/>
            <a:ext cx="2817313" cy="338554"/>
          </a:xfrm>
          <a:prstGeom prst="rect">
            <a:avLst/>
          </a:prstGeom>
          <a:noFill/>
        </p:spPr>
        <p:txBody>
          <a:bodyPr wrap="square" rtlCol="0">
            <a:spAutoFit/>
          </a:bodyPr>
          <a:lstStyle/>
          <a:p>
            <a:r>
              <a:rPr lang="en-AU" sz="1600" dirty="0">
                <a:solidFill>
                  <a:schemeClr val="bg1"/>
                </a:solidFill>
              </a:rPr>
              <a:t>Explicit Direct Instruction</a:t>
            </a:r>
          </a:p>
        </p:txBody>
      </p:sp>
      <p:sp>
        <p:nvSpPr>
          <p:cNvPr id="8" name="TextBox 7"/>
          <p:cNvSpPr txBox="1"/>
          <p:nvPr/>
        </p:nvSpPr>
        <p:spPr>
          <a:xfrm>
            <a:off x="6935429" y="4172565"/>
            <a:ext cx="2220910" cy="369332"/>
          </a:xfrm>
          <a:prstGeom prst="rect">
            <a:avLst/>
          </a:prstGeom>
          <a:noFill/>
        </p:spPr>
        <p:txBody>
          <a:bodyPr wrap="square" rtlCol="0">
            <a:spAutoFit/>
          </a:bodyPr>
          <a:lstStyle/>
          <a:p>
            <a:r>
              <a:rPr lang="en-AU" dirty="0">
                <a:solidFill>
                  <a:schemeClr val="bg1"/>
                </a:solidFill>
              </a:rPr>
              <a:t>Direct Instruction</a:t>
            </a:r>
          </a:p>
        </p:txBody>
      </p:sp>
      <p:sp>
        <p:nvSpPr>
          <p:cNvPr id="9" name="TextBox 8"/>
          <p:cNvSpPr txBox="1"/>
          <p:nvPr/>
        </p:nvSpPr>
        <p:spPr>
          <a:xfrm>
            <a:off x="6531163" y="2852937"/>
            <a:ext cx="4462658" cy="369332"/>
          </a:xfrm>
          <a:prstGeom prst="rect">
            <a:avLst/>
          </a:prstGeom>
          <a:noFill/>
        </p:spPr>
        <p:txBody>
          <a:bodyPr wrap="square" rtlCol="0">
            <a:spAutoFit/>
          </a:bodyPr>
          <a:lstStyle/>
          <a:p>
            <a:r>
              <a:rPr lang="en-AU" dirty="0" smtClean="0">
                <a:solidFill>
                  <a:schemeClr val="bg1"/>
                </a:solidFill>
              </a:rPr>
              <a:t>Extra Curricula –Intensive Class</a:t>
            </a:r>
            <a:endParaRPr lang="en-AU" dirty="0">
              <a:solidFill>
                <a:schemeClr val="bg1"/>
              </a:solidFill>
            </a:endParaRPr>
          </a:p>
        </p:txBody>
      </p:sp>
      <p:sp>
        <p:nvSpPr>
          <p:cNvPr id="7" name="TextBox 6"/>
          <p:cNvSpPr txBox="1"/>
          <p:nvPr/>
        </p:nvSpPr>
        <p:spPr>
          <a:xfrm>
            <a:off x="1924556" y="923960"/>
            <a:ext cx="8365747" cy="1477328"/>
          </a:xfrm>
          <a:prstGeom prst="rect">
            <a:avLst/>
          </a:prstGeom>
          <a:noFill/>
        </p:spPr>
        <p:txBody>
          <a:bodyPr wrap="square" rtlCol="0">
            <a:spAutoFit/>
          </a:bodyPr>
          <a:lstStyle/>
          <a:p>
            <a:pPr algn="ctr"/>
            <a:r>
              <a:rPr lang="en-AU" dirty="0"/>
              <a:t>At Aveley Secondary College we support all students to achieve personal excellence with </a:t>
            </a:r>
            <a:r>
              <a:rPr lang="en-AU" dirty="0" smtClean="0"/>
              <a:t>targeted approach to teaching and learning. Our Direct Instruction and  </a:t>
            </a:r>
            <a:r>
              <a:rPr lang="en-AU" dirty="0"/>
              <a:t>Response To Intervention (RTI) </a:t>
            </a:r>
            <a:r>
              <a:rPr lang="en-AU" dirty="0" smtClean="0"/>
              <a:t>provide support for students below benchmark.  These programs are evidence-based to accelerate student </a:t>
            </a:r>
            <a:r>
              <a:rPr lang="en-AU" dirty="0"/>
              <a:t>outcomes.</a:t>
            </a:r>
          </a:p>
        </p:txBody>
      </p:sp>
    </p:spTree>
    <p:extLst>
      <p:ext uri="{BB962C8B-B14F-4D97-AF65-F5344CB8AC3E}">
        <p14:creationId xmlns:p14="http://schemas.microsoft.com/office/powerpoint/2010/main" val="14494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057" y="-206188"/>
            <a:ext cx="4511995" cy="6858000"/>
          </a:xfrm>
          <a:prstGeom prst="rect">
            <a:avLst/>
          </a:prstGeom>
        </p:spPr>
      </p:pic>
      <p:sp>
        <p:nvSpPr>
          <p:cNvPr id="5" name="Oval 4"/>
          <p:cNvSpPr/>
          <p:nvPr/>
        </p:nvSpPr>
        <p:spPr>
          <a:xfrm>
            <a:off x="7118108" y="5283798"/>
            <a:ext cx="1011219" cy="1511449"/>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3"/>
          <a:stretch>
            <a:fillRect/>
          </a:stretch>
        </p:blipFill>
        <p:spPr>
          <a:xfrm>
            <a:off x="570765" y="0"/>
            <a:ext cx="4028129" cy="6746225"/>
          </a:xfrm>
          <a:prstGeom prst="rect">
            <a:avLst/>
          </a:prstGeom>
        </p:spPr>
      </p:pic>
      <p:sp>
        <p:nvSpPr>
          <p:cNvPr id="3" name="Oval 2"/>
          <p:cNvSpPr/>
          <p:nvPr/>
        </p:nvSpPr>
        <p:spPr>
          <a:xfrm>
            <a:off x="1961782" y="5077610"/>
            <a:ext cx="1246094" cy="1574202"/>
          </a:xfrm>
          <a:prstGeom prst="ellipse">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p:cNvCxnSpPr/>
          <p:nvPr/>
        </p:nvCxnSpPr>
        <p:spPr>
          <a:xfrm>
            <a:off x="796066" y="2571078"/>
            <a:ext cx="1312433"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6733" y="485775"/>
            <a:ext cx="2619375" cy="3693319"/>
          </a:xfrm>
          <a:prstGeom prst="rect">
            <a:avLst/>
          </a:prstGeom>
          <a:noFill/>
        </p:spPr>
        <p:txBody>
          <a:bodyPr wrap="square" rtlCol="0">
            <a:spAutoFit/>
          </a:bodyPr>
          <a:lstStyle/>
          <a:p>
            <a:pPr algn="ctr"/>
            <a:r>
              <a:rPr lang="en-AU" dirty="0" smtClean="0">
                <a:solidFill>
                  <a:schemeClr val="bg1"/>
                </a:solidFill>
              </a:rPr>
              <a:t>Year 5/7 NAPLAN results show that students behind benchmark will struggle to reach the expected achievement standard (ONLA) by the end of year 12. Our program aims to reduce the number of students in this situation.</a:t>
            </a:r>
            <a:endParaRPr lang="en-AU" dirty="0">
              <a:solidFill>
                <a:schemeClr val="bg1"/>
              </a:solidFill>
            </a:endParaRPr>
          </a:p>
        </p:txBody>
      </p:sp>
    </p:spTree>
    <p:extLst>
      <p:ext uri="{BB962C8B-B14F-4D97-AF65-F5344CB8AC3E}">
        <p14:creationId xmlns:p14="http://schemas.microsoft.com/office/powerpoint/2010/main" val="75967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E2E0-E9E5-454A-AF9C-7802C45D75D3}"/>
              </a:ext>
            </a:extLst>
          </p:cNvPr>
          <p:cNvSpPr>
            <a:spLocks noGrp="1"/>
          </p:cNvSpPr>
          <p:nvPr>
            <p:ph type="title"/>
          </p:nvPr>
        </p:nvSpPr>
        <p:spPr>
          <a:xfrm>
            <a:off x="914400" y="1328522"/>
            <a:ext cx="10364451" cy="915815"/>
          </a:xfrm>
        </p:spPr>
        <p:txBody>
          <a:bodyPr/>
          <a:lstStyle/>
          <a:p>
            <a:pPr algn="l"/>
            <a:r>
              <a:rPr lang="en-AU" dirty="0"/>
              <a:t>Student levels</a:t>
            </a:r>
          </a:p>
        </p:txBody>
      </p:sp>
      <p:sp>
        <p:nvSpPr>
          <p:cNvPr id="3" name="Content Placeholder 2">
            <a:extLst>
              <a:ext uri="{FF2B5EF4-FFF2-40B4-BE49-F238E27FC236}">
                <a16:creationId xmlns:a16="http://schemas.microsoft.com/office/drawing/2014/main" id="{34FC5622-E97A-439A-83AF-BBA71192C122}"/>
              </a:ext>
            </a:extLst>
          </p:cNvPr>
          <p:cNvSpPr>
            <a:spLocks noGrp="1"/>
          </p:cNvSpPr>
          <p:nvPr>
            <p:ph sz="quarter" idx="13"/>
          </p:nvPr>
        </p:nvSpPr>
        <p:spPr>
          <a:xfrm>
            <a:off x="710005" y="2244337"/>
            <a:ext cx="10363826" cy="4382374"/>
          </a:xfrm>
        </p:spPr>
        <p:txBody>
          <a:bodyPr>
            <a:normAutofit/>
          </a:bodyPr>
          <a:lstStyle/>
          <a:p>
            <a:pPr marL="347472" lvl="1" indent="-342900"/>
            <a:r>
              <a:rPr lang="en-AU" cap="none" dirty="0" smtClean="0"/>
              <a:t>Many Students in the Direct Instruction Program are currently 1 to  2 years below their year level. Some students are even further behind their peers. </a:t>
            </a:r>
            <a:br>
              <a:rPr lang="en-AU" cap="none" dirty="0" smtClean="0"/>
            </a:br>
            <a:endParaRPr lang="en-AU" cap="none" dirty="0" smtClean="0"/>
          </a:p>
          <a:p>
            <a:pPr marL="347472" lvl="1" indent="-342900"/>
            <a:r>
              <a:rPr lang="en-AU" dirty="0" smtClean="0"/>
              <a:t>There is a </a:t>
            </a:r>
            <a:r>
              <a:rPr lang="en-AU" dirty="0"/>
              <a:t>l</a:t>
            </a:r>
            <a:r>
              <a:rPr lang="en-AU" cap="none" dirty="0" smtClean="0"/>
              <a:t>arge </a:t>
            </a:r>
            <a:r>
              <a:rPr lang="en-AU" cap="none" dirty="0"/>
              <a:t>gap between students above standard and those below </a:t>
            </a:r>
            <a:r>
              <a:rPr lang="en-AU" cap="none" dirty="0" smtClean="0"/>
              <a:t>standard.</a:t>
            </a:r>
            <a:r>
              <a:rPr lang="en-AU" cap="none" dirty="0" smtClean="0"/>
              <a:t/>
            </a:r>
            <a:br>
              <a:rPr lang="en-AU" cap="none" dirty="0" smtClean="0"/>
            </a:br>
            <a:endParaRPr lang="en-AU" cap="none" dirty="0" smtClean="0"/>
          </a:p>
          <a:p>
            <a:pPr marL="347472" lvl="1" indent="-342900"/>
            <a:r>
              <a:rPr lang="en-AU" dirty="0" smtClean="0"/>
              <a:t>These gaps make it difficult for students to access mainstream curriculum. </a:t>
            </a:r>
            <a:br>
              <a:rPr lang="en-AU" dirty="0" smtClean="0"/>
            </a:br>
            <a:endParaRPr lang="en-AU" cap="none" dirty="0"/>
          </a:p>
          <a:p>
            <a:r>
              <a:rPr lang="en-AU" cap="none" dirty="0" smtClean="0"/>
              <a:t>These programs </a:t>
            </a:r>
            <a:r>
              <a:rPr lang="en-AU" cap="none" dirty="0" smtClean="0"/>
              <a:t>work by consolidating basic skills</a:t>
            </a:r>
            <a:r>
              <a:rPr lang="en-AU" dirty="0"/>
              <a:t> </a:t>
            </a:r>
            <a:r>
              <a:rPr lang="en-AU" dirty="0" smtClean="0"/>
              <a:t>and remediating any missed concepts.</a:t>
            </a:r>
            <a:endParaRPr lang="en-AU" cap="none" dirty="0" smtClean="0"/>
          </a:p>
          <a:p>
            <a:endParaRPr lang="en-AU" sz="1200" cap="none" dirty="0" smtClean="0"/>
          </a:p>
          <a:p>
            <a:r>
              <a:rPr lang="en-AU" dirty="0" smtClean="0"/>
              <a:t>The College aims to have as many students achieve their OLNA as possible by the end of Year 12</a:t>
            </a:r>
            <a:endParaRPr lang="en-AU" cap="none" dirty="0"/>
          </a:p>
          <a:p>
            <a:endParaRPr lang="en-AU" cap="none" dirty="0"/>
          </a:p>
        </p:txBody>
      </p:sp>
    </p:spTree>
    <p:extLst>
      <p:ext uri="{BB962C8B-B14F-4D97-AF65-F5344CB8AC3E}">
        <p14:creationId xmlns:p14="http://schemas.microsoft.com/office/powerpoint/2010/main" val="390556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English </a:t>
            </a:r>
            <a:endParaRPr lang="en-AU" dirty="0"/>
          </a:p>
        </p:txBody>
      </p:sp>
      <p:sp>
        <p:nvSpPr>
          <p:cNvPr id="3" name="Subtitle 2"/>
          <p:cNvSpPr>
            <a:spLocks noGrp="1"/>
          </p:cNvSpPr>
          <p:nvPr>
            <p:ph type="subTitle" idx="1"/>
          </p:nvPr>
        </p:nvSpPr>
        <p:spPr/>
        <p:txBody>
          <a:bodyPr/>
          <a:lstStyle/>
          <a:p>
            <a:r>
              <a:rPr lang="en-AU" dirty="0" smtClean="0"/>
              <a:t>PATHWAYS</a:t>
            </a:r>
            <a:endParaRPr lang="en-AU" dirty="0"/>
          </a:p>
        </p:txBody>
      </p:sp>
    </p:spTree>
    <p:extLst>
      <p:ext uri="{BB962C8B-B14F-4D97-AF65-F5344CB8AC3E}">
        <p14:creationId xmlns:p14="http://schemas.microsoft.com/office/powerpoint/2010/main" val="206995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DIRECT INSTRUCTION FOCUS</a:t>
            </a:r>
            <a:endParaRPr lang="en-AU"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4123" y="3419729"/>
            <a:ext cx="3424237" cy="2568177"/>
          </a:xfrm>
        </p:spPr>
      </p:pic>
      <p:sp>
        <p:nvSpPr>
          <p:cNvPr id="3" name="TextBox 2"/>
          <p:cNvSpPr txBox="1"/>
          <p:nvPr/>
        </p:nvSpPr>
        <p:spPr>
          <a:xfrm>
            <a:off x="4341264" y="1905712"/>
            <a:ext cx="7135738" cy="4247317"/>
          </a:xfrm>
          <a:prstGeom prst="rect">
            <a:avLst/>
          </a:prstGeom>
          <a:noFill/>
        </p:spPr>
        <p:txBody>
          <a:bodyPr wrap="square" rtlCol="0">
            <a:spAutoFit/>
          </a:bodyPr>
          <a:lstStyle/>
          <a:p>
            <a:r>
              <a:rPr lang="en-AU" dirty="0"/>
              <a:t>SRA Corrective </a:t>
            </a:r>
            <a:r>
              <a:rPr lang="en-AU" dirty="0" smtClean="0"/>
              <a:t>Reading (during English lessons)</a:t>
            </a:r>
            <a:endParaRPr lang="en-AU" dirty="0"/>
          </a:p>
          <a:p>
            <a:pPr marL="285750" indent="-285750">
              <a:buFont typeface="Arial" panose="020B0604020202020204" pitchFamily="34" charset="0"/>
              <a:buChar char="•"/>
            </a:pPr>
            <a:r>
              <a:rPr lang="en-AU" dirty="0"/>
              <a:t>Helps teachers deliver tightly sequenced, carefully planned lessons that </a:t>
            </a:r>
            <a:r>
              <a:rPr lang="en-AU" dirty="0" smtClean="0"/>
              <a:t>gives students </a:t>
            </a:r>
            <a:r>
              <a:rPr lang="en-AU" dirty="0"/>
              <a:t>the structure and practice necessary to become skilled, fluent </a:t>
            </a:r>
            <a:r>
              <a:rPr lang="en-AU" dirty="0" smtClean="0"/>
              <a:t>readers.</a:t>
            </a:r>
          </a:p>
          <a:p>
            <a:pPr marL="285750" indent="-285750">
              <a:buFont typeface="Arial" panose="020B0604020202020204" pitchFamily="34" charset="0"/>
              <a:buChar char="•"/>
            </a:pPr>
            <a:r>
              <a:rPr lang="en-AU" dirty="0" smtClean="0"/>
              <a:t>Teacher </a:t>
            </a:r>
            <a:r>
              <a:rPr lang="en-AU" dirty="0"/>
              <a:t>modelling and demonstration to boost student confidence and </a:t>
            </a:r>
            <a:r>
              <a:rPr lang="en-AU" dirty="0" smtClean="0"/>
              <a:t>success.</a:t>
            </a:r>
          </a:p>
          <a:p>
            <a:pPr marL="285750" indent="-285750">
              <a:buFont typeface="Arial" panose="020B0604020202020204" pitchFamily="34" charset="0"/>
              <a:buChar char="•"/>
            </a:pPr>
            <a:r>
              <a:rPr lang="en-AU" dirty="0" smtClean="0"/>
              <a:t>Guided </a:t>
            </a:r>
            <a:r>
              <a:rPr lang="en-AU" dirty="0"/>
              <a:t>and independent practice and application to gradually transfer responsibility for </a:t>
            </a:r>
            <a:r>
              <a:rPr lang="en-AU" dirty="0" smtClean="0"/>
              <a:t>learning.</a:t>
            </a:r>
          </a:p>
          <a:p>
            <a:pPr marL="285750" indent="-285750">
              <a:buFont typeface="Arial" panose="020B0604020202020204" pitchFamily="34" charset="0"/>
              <a:buChar char="•"/>
            </a:pPr>
            <a:r>
              <a:rPr lang="en-AU" dirty="0" smtClean="0"/>
              <a:t>Adequate </a:t>
            </a:r>
            <a:r>
              <a:rPr lang="en-AU" dirty="0"/>
              <a:t>practice and review to develop deep mastery of skill and </a:t>
            </a:r>
            <a:r>
              <a:rPr lang="en-AU" dirty="0" smtClean="0"/>
              <a:t>concepts.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b="1" dirty="0" smtClean="0"/>
              <a:t>Corrective Reading enables students to improve their literacy to a level where they can engage with mainstream curriculum.</a:t>
            </a:r>
            <a:endParaRPr lang="en-AU" b="1" dirty="0"/>
          </a:p>
          <a:p>
            <a:endParaRPr lang="en-AU" dirty="0"/>
          </a:p>
        </p:txBody>
      </p:sp>
    </p:spTree>
    <p:extLst>
      <p:ext uri="{BB962C8B-B14F-4D97-AF65-F5344CB8AC3E}">
        <p14:creationId xmlns:p14="http://schemas.microsoft.com/office/powerpoint/2010/main" val="201443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RESPONSE TO INTERVENTION FOCUS – INTENSIVE CLASSES </a:t>
            </a:r>
            <a:endParaRPr lang="en-AU" dirty="0"/>
          </a:p>
        </p:txBody>
      </p:sp>
      <p:sp>
        <p:nvSpPr>
          <p:cNvPr id="3" name="Content Placeholder 2"/>
          <p:cNvSpPr>
            <a:spLocks noGrp="1"/>
          </p:cNvSpPr>
          <p:nvPr>
            <p:ph sz="quarter" idx="13"/>
          </p:nvPr>
        </p:nvSpPr>
        <p:spPr>
          <a:xfrm>
            <a:off x="913774" y="2367092"/>
            <a:ext cx="10363826" cy="1935967"/>
          </a:xfrm>
        </p:spPr>
        <p:txBody>
          <a:bodyPr>
            <a:normAutofit lnSpcReduction="10000"/>
          </a:bodyPr>
          <a:lstStyle/>
          <a:p>
            <a:pPr marL="0" indent="0">
              <a:buNone/>
            </a:pPr>
            <a:r>
              <a:rPr lang="en-AU" dirty="0" smtClean="0"/>
              <a:t>The intensive classes </a:t>
            </a:r>
            <a:r>
              <a:rPr lang="en-AU" dirty="0" smtClean="0"/>
              <a:t>(before and after school by invitation) aim </a:t>
            </a:r>
            <a:r>
              <a:rPr lang="en-AU" dirty="0" smtClean="0"/>
              <a:t>to improve student’s writing and functional literacy by:</a:t>
            </a:r>
          </a:p>
          <a:p>
            <a:pPr lvl="1"/>
            <a:r>
              <a:rPr lang="en-AU" dirty="0" smtClean="0"/>
              <a:t>Includes key grammar, punctuation and writing concepts are repeated and reinforced</a:t>
            </a:r>
          </a:p>
          <a:p>
            <a:pPr lvl="1"/>
            <a:r>
              <a:rPr lang="en-AU" dirty="0" smtClean="0"/>
              <a:t>Providing structures for students to use in their writing</a:t>
            </a:r>
          </a:p>
          <a:p>
            <a:pPr lvl="1"/>
            <a:r>
              <a:rPr lang="en-AU" dirty="0" smtClean="0"/>
              <a:t>Teaching skills to review and analyse texts and images</a:t>
            </a:r>
            <a:endParaRPr lang="en-AU" dirty="0"/>
          </a:p>
        </p:txBody>
      </p:sp>
      <p:sp>
        <p:nvSpPr>
          <p:cNvPr id="5" name="Content Placeholder 2"/>
          <p:cNvSpPr txBox="1">
            <a:spLocks/>
          </p:cNvSpPr>
          <p:nvPr/>
        </p:nvSpPr>
        <p:spPr>
          <a:xfrm>
            <a:off x="1266905" y="4303058"/>
            <a:ext cx="9759683" cy="2054711"/>
          </a:xfrm>
          <a:prstGeom prst="rect">
            <a:avLst/>
          </a:prstGeom>
          <a:solidFill>
            <a:schemeClr val="accent6">
              <a:lumMod val="7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None/>
            </a:pPr>
            <a:r>
              <a:rPr lang="en-AU" sz="1600" dirty="0" smtClean="0">
                <a:latin typeface="Arial" panose="020B0604020202020204" pitchFamily="34" charset="0"/>
                <a:cs typeface="Arial" panose="020B0604020202020204" pitchFamily="34" charset="0"/>
              </a:rPr>
              <a:t>What is Functional Literacy?</a:t>
            </a:r>
          </a:p>
          <a:p>
            <a:pPr marL="0" indent="0">
              <a:lnSpc>
                <a:spcPct val="150000"/>
              </a:lnSpc>
              <a:buNone/>
            </a:pPr>
            <a:r>
              <a:rPr lang="en-AU" sz="1600" dirty="0" smtClean="0">
                <a:latin typeface="Arial" panose="020B0604020202020204" pitchFamily="34" charset="0"/>
                <a:cs typeface="Arial" panose="020B0604020202020204" pitchFamily="34" charset="0"/>
              </a:rPr>
              <a:t>A functionally literate reader is able to read well enough to operate in society, encompassing the level of literacy that enables a person to be trained in technical or trade courses. Attaining the minimal reading age is critical for a person to adequately function in society. Functional literacy provides the basic skills for a person to find employment and manage their day-to-day living needs.</a:t>
            </a:r>
          </a:p>
          <a:p>
            <a:pPr marL="0" indent="0">
              <a:buNone/>
            </a:pPr>
            <a:endParaRPr lang="en-AU" sz="800" dirty="0"/>
          </a:p>
        </p:txBody>
      </p:sp>
    </p:spTree>
    <p:extLst>
      <p:ext uri="{BB962C8B-B14F-4D97-AF65-F5344CB8AC3E}">
        <p14:creationId xmlns:p14="http://schemas.microsoft.com/office/powerpoint/2010/main" val="317853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Benefits</a:t>
            </a:r>
            <a:endParaRPr lang="en-AU" dirty="0"/>
          </a:p>
        </p:txBody>
      </p:sp>
      <p:sp>
        <p:nvSpPr>
          <p:cNvPr id="3" name="Content Placeholder 2"/>
          <p:cNvSpPr>
            <a:spLocks noGrp="1"/>
          </p:cNvSpPr>
          <p:nvPr>
            <p:ph sz="quarter" idx="13"/>
          </p:nvPr>
        </p:nvSpPr>
        <p:spPr/>
        <p:txBody>
          <a:bodyPr>
            <a:normAutofit lnSpcReduction="10000"/>
          </a:bodyPr>
          <a:lstStyle/>
          <a:p>
            <a:r>
              <a:rPr lang="en-AU" dirty="0" smtClean="0"/>
              <a:t>Many students in DI struggle to engage with the texts in the mainstream curriculum because they are too complex for their reading ability. </a:t>
            </a:r>
            <a:r>
              <a:rPr lang="en-AU" dirty="0" smtClean="0"/>
              <a:t>This program helps to improve reading skills to build </a:t>
            </a:r>
            <a:r>
              <a:rPr lang="en-AU" b="1" dirty="0" smtClean="0"/>
              <a:t>confidence and mastery </a:t>
            </a:r>
            <a:r>
              <a:rPr lang="en-AU" dirty="0" smtClean="0"/>
              <a:t>in reading decoding. </a:t>
            </a:r>
            <a:br>
              <a:rPr lang="en-AU" dirty="0" smtClean="0"/>
            </a:br>
            <a:endParaRPr lang="en-AU" dirty="0" smtClean="0"/>
          </a:p>
          <a:p>
            <a:r>
              <a:rPr lang="en-AU" dirty="0" smtClean="0"/>
              <a:t>Engaging in the DI program now will assist your </a:t>
            </a:r>
            <a:r>
              <a:rPr lang="en-AU" dirty="0" smtClean="0"/>
              <a:t>child </a:t>
            </a:r>
            <a:r>
              <a:rPr lang="en-AU" dirty="0" smtClean="0"/>
              <a:t>to </a:t>
            </a:r>
            <a:r>
              <a:rPr lang="en-AU" b="1" dirty="0" smtClean="0"/>
              <a:t>engage </a:t>
            </a:r>
            <a:r>
              <a:rPr lang="en-AU" b="1" dirty="0" smtClean="0"/>
              <a:t>in the mainstream curriculum</a:t>
            </a:r>
            <a:r>
              <a:rPr lang="en-AU" dirty="0" smtClean="0"/>
              <a:t> </a:t>
            </a:r>
            <a:r>
              <a:rPr lang="en-AU" dirty="0" smtClean="0"/>
              <a:t>with improved reading fluency</a:t>
            </a:r>
            <a:r>
              <a:rPr lang="en-AU" dirty="0"/>
              <a:t>. </a:t>
            </a:r>
            <a:br>
              <a:rPr lang="en-AU" dirty="0"/>
            </a:br>
            <a:r>
              <a:rPr lang="en-AU" dirty="0"/>
              <a:t/>
            </a:r>
            <a:br>
              <a:rPr lang="en-AU" dirty="0"/>
            </a:br>
            <a:r>
              <a:rPr lang="en-AU" dirty="0"/>
              <a:t>Students are working on </a:t>
            </a:r>
            <a:r>
              <a:rPr lang="en-AU" b="1" dirty="0"/>
              <a:t>key skills that they will need to achieve their OLNA </a:t>
            </a:r>
            <a:r>
              <a:rPr lang="en-AU" dirty="0"/>
              <a:t>(online literacy and numeracy tests – taken from year 10) which will enable them to satisfy the literacy component for WACE. </a:t>
            </a:r>
          </a:p>
          <a:p>
            <a:endParaRPr lang="en-AU" dirty="0" smtClean="0"/>
          </a:p>
          <a:p>
            <a:endParaRPr lang="en-AU" dirty="0" smtClean="0"/>
          </a:p>
          <a:p>
            <a:endParaRPr lang="en-AU" dirty="0" smtClean="0"/>
          </a:p>
        </p:txBody>
      </p:sp>
    </p:spTree>
    <p:extLst>
      <p:ext uri="{BB962C8B-B14F-4D97-AF65-F5344CB8AC3E}">
        <p14:creationId xmlns:p14="http://schemas.microsoft.com/office/powerpoint/2010/main" val="3489861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Pathways in English</a:t>
            </a:r>
            <a:endParaRPr lang="en-AU" dirty="0"/>
          </a:p>
        </p:txBody>
      </p:sp>
      <p:pic>
        <p:nvPicPr>
          <p:cNvPr id="1026"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6823" t="15480" r="15513" b="58565"/>
          <a:stretch/>
        </p:blipFill>
        <p:spPr bwMode="auto">
          <a:xfrm>
            <a:off x="683663" y="2068082"/>
            <a:ext cx="10852158" cy="366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432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355</TotalTime>
  <Words>1244</Words>
  <Application>Microsoft Office PowerPoint</Application>
  <PresentationFormat>Widescreen</PresentationFormat>
  <Paragraphs>82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Vapor Trail</vt:lpstr>
      <vt:lpstr>Direct Instruction &amp; RTI Programs</vt:lpstr>
      <vt:lpstr>Learning Support at ASC</vt:lpstr>
      <vt:lpstr>PowerPoint Presentation</vt:lpstr>
      <vt:lpstr>Student levels</vt:lpstr>
      <vt:lpstr>English </vt:lpstr>
      <vt:lpstr>DIRECT INSTRUCTION FOCUS</vt:lpstr>
      <vt:lpstr>RESPONSE TO INTERVENTION FOCUS – INTENSIVE CLASSES </vt:lpstr>
      <vt:lpstr>Benefits</vt:lpstr>
      <vt:lpstr>Pathways in English</vt:lpstr>
      <vt:lpstr>mathematics</vt:lpstr>
      <vt:lpstr>Direct Instruction</vt:lpstr>
      <vt:lpstr>Year 7 PAT</vt:lpstr>
      <vt:lpstr>Our BROAD pathways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dc:title>
  <dc:creator>Lisa Fleming</dc:creator>
  <cp:lastModifiedBy>DAY Beverley [Aveley Secondary College]</cp:lastModifiedBy>
  <cp:revision>41</cp:revision>
  <cp:lastPrinted>2020-02-12T23:56:22Z</cp:lastPrinted>
  <dcterms:created xsi:type="dcterms:W3CDTF">2019-03-10T23:14:09Z</dcterms:created>
  <dcterms:modified xsi:type="dcterms:W3CDTF">2022-02-21T08:04:46Z</dcterms:modified>
</cp:coreProperties>
</file>